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301" r:id="rId3"/>
    <p:sldId id="303" r:id="rId4"/>
    <p:sldId id="302" r:id="rId5"/>
    <p:sldId id="309" r:id="rId6"/>
    <p:sldId id="315" r:id="rId7"/>
    <p:sldId id="310" r:id="rId8"/>
    <p:sldId id="311" r:id="rId9"/>
    <p:sldId id="312" r:id="rId10"/>
    <p:sldId id="313" r:id="rId11"/>
    <p:sldId id="314" r:id="rId12"/>
    <p:sldId id="305" r:id="rId13"/>
    <p:sldId id="304" r:id="rId14"/>
    <p:sldId id="306" r:id="rId15"/>
    <p:sldId id="307" r:id="rId16"/>
    <p:sldId id="308" r:id="rId17"/>
  </p:sldIdLst>
  <p:sldSz cx="9144000" cy="5143500" type="screen16x9"/>
  <p:notesSz cx="6858000" cy="9144000"/>
  <p:embeddedFontLst>
    <p:embeddedFont>
      <p:font typeface="Fira Sans Extra Condensed" panose="020B0503050000020004" pitchFamily="34" charset="0"/>
      <p:regular r:id="rId19"/>
      <p:bold r:id="rId20"/>
      <p:italic r:id="rId21"/>
      <p:boldItalic r:id="rId22"/>
    </p:embeddedFont>
    <p:embeddedFont>
      <p:font typeface="Mulish" panose="020B0604020202020204" charset="0"/>
      <p:regular r:id="rId23"/>
      <p:bold r:id="rId24"/>
      <p:italic r:id="rId25"/>
      <p:boldItalic r:id="rId26"/>
    </p:embeddedFont>
    <p:embeddedFont>
      <p:font typeface="Roboto Condensed" panose="02000000000000000000" pitchFamily="2"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495B1-2CB9-49A2-A1A3-B845C69AC3C2}">
  <a:tblStyle styleId="{7C2495B1-2CB9-49A2-A1A3-B845C69AC3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52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50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6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39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39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0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9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00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3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90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1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8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98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06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90189b0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90189b0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97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88250" y="1308775"/>
            <a:ext cx="41406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8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88250" y="4199000"/>
            <a:ext cx="41406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1367000" y="521225"/>
            <a:ext cx="7090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body" idx="1"/>
          </p:nvPr>
        </p:nvSpPr>
        <p:spPr>
          <a:xfrm>
            <a:off x="1367000" y="1258350"/>
            <a:ext cx="3322200" cy="3310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dk2"/>
            </a:gs>
            <a:gs pos="100000">
              <a:schemeClr val="lt2"/>
            </a:gs>
          </a:gsLst>
          <a:lin ang="5400700" scaled="0"/>
        </a:gradFill>
        <a:effectLst/>
      </p:bgPr>
    </p:bg>
    <p:spTree>
      <p:nvGrpSpPr>
        <p:cNvPr id="1" name="Shape 1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oboto Condensed"/>
              <a:buNone/>
              <a:defRPr sz="35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1pPr>
            <a:lvl2pPr marL="914400" lvl="1"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2pPr>
            <a:lvl3pPr marL="1371600" lvl="2"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3pPr>
            <a:lvl4pPr marL="1828800" lvl="3"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4pPr>
            <a:lvl5pPr marL="2286000" lvl="4"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5pPr>
            <a:lvl6pPr marL="2743200" lvl="5"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6pPr>
            <a:lvl7pPr marL="3200400" lvl="6"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7pPr>
            <a:lvl8pPr marL="3657600" lvl="7"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8pPr>
            <a:lvl9pPr marL="4114800" lvl="8" indent="-317500">
              <a:lnSpc>
                <a:spcPct val="115000"/>
              </a:lnSpc>
              <a:spcBef>
                <a:spcPts val="1600"/>
              </a:spcBef>
              <a:spcAft>
                <a:spcPts val="1600"/>
              </a:spcAft>
              <a:buClr>
                <a:schemeClr val="lt1"/>
              </a:buClr>
              <a:buSzPts val="1400"/>
              <a:buFont typeface="Mulish"/>
              <a:buChar char="■"/>
              <a:defRPr>
                <a:solidFill>
                  <a:schemeClr val="lt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70" r:id="rId5"/>
    <p:sldLayoutId id="214748367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17.png"/><Relationship Id="rId5" Type="http://schemas.microsoft.com/office/2007/relationships/media" Target="../media/media3.mp3"/><Relationship Id="rId10" Type="http://schemas.openxmlformats.org/officeDocument/2006/relationships/notesSlide" Target="../notesSlides/notesSlide11.xml"/><Relationship Id="rId4" Type="http://schemas.openxmlformats.org/officeDocument/2006/relationships/audio" Target="../media/media2.mp3"/><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jbartru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4"/>
        <p:cNvGrpSpPr/>
        <p:nvPr/>
      </p:nvGrpSpPr>
      <p:grpSpPr>
        <a:xfrm>
          <a:off x="0" y="0"/>
          <a:ext cx="0" cy="0"/>
          <a:chOff x="0" y="0"/>
          <a:chExt cx="0" cy="0"/>
        </a:xfrm>
      </p:grpSpPr>
      <p:sp>
        <p:nvSpPr>
          <p:cNvPr id="135" name="Google Shape;135;p29"/>
          <p:cNvSpPr/>
          <p:nvPr/>
        </p:nvSpPr>
        <p:spPr>
          <a:xfrm>
            <a:off x="4664950" y="970625"/>
            <a:ext cx="3387300" cy="28566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p:nvPr/>
        </p:nvSpPr>
        <p:spPr>
          <a:xfrm>
            <a:off x="4477500" y="1234650"/>
            <a:ext cx="3762000" cy="23286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9"/>
          <p:cNvSpPr txBox="1">
            <a:spLocks noGrp="1"/>
          </p:cNvSpPr>
          <p:nvPr>
            <p:ph type="ctrTitle"/>
          </p:nvPr>
        </p:nvSpPr>
        <p:spPr>
          <a:xfrm>
            <a:off x="4288250" y="1308775"/>
            <a:ext cx="41406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Escape From The Gnome Depot: A Unity Game Engine Horror Experience</a:t>
            </a:r>
            <a:endParaRPr sz="4000" dirty="0"/>
          </a:p>
        </p:txBody>
      </p:sp>
      <p:sp>
        <p:nvSpPr>
          <p:cNvPr id="138" name="Google Shape;138;p29"/>
          <p:cNvSpPr txBox="1">
            <a:spLocks noGrp="1"/>
          </p:cNvSpPr>
          <p:nvPr>
            <p:ph type="subTitle" idx="1"/>
          </p:nvPr>
        </p:nvSpPr>
        <p:spPr>
          <a:xfrm>
            <a:off x="4288250" y="3908850"/>
            <a:ext cx="4140600" cy="69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Author: Samuel Bartrug</a:t>
            </a:r>
          </a:p>
          <a:p>
            <a:pPr marL="0" lvl="0" indent="0" algn="l" rtl="0">
              <a:spcBef>
                <a:spcPts val="0"/>
              </a:spcBef>
              <a:spcAft>
                <a:spcPts val="0"/>
              </a:spcAft>
              <a:buNone/>
            </a:pPr>
            <a:r>
              <a:rPr lang="en" dirty="0"/>
              <a:t>Advisor</a:t>
            </a:r>
            <a:r>
              <a:rPr lang="en"/>
              <a:t>: Dr. John </a:t>
            </a:r>
            <a:r>
              <a:rPr lang="en" dirty="0"/>
              <a:t>Sullins</a:t>
            </a:r>
            <a:endParaRPr dirty="0"/>
          </a:p>
        </p:txBody>
      </p:sp>
      <p:pic>
        <p:nvPicPr>
          <p:cNvPr id="139" name="Google Shape;139;p29"/>
          <p:cNvPicPr preferRelativeResize="0"/>
          <p:nvPr/>
        </p:nvPicPr>
        <p:blipFill rotWithShape="1">
          <a:blip r:embed="rId3">
            <a:alphaModFix/>
          </a:blip>
          <a:srcRect l="1737" r="1737"/>
          <a:stretch/>
        </p:blipFill>
        <p:spPr>
          <a:xfrm>
            <a:off x="642150" y="0"/>
            <a:ext cx="3309101" cy="5143501"/>
          </a:xfrm>
          <a:prstGeom prst="rect">
            <a:avLst/>
          </a:prstGeom>
          <a:noFill/>
          <a:ln>
            <a:noFill/>
          </a:ln>
        </p:spPr>
      </p:pic>
      <p:sp>
        <p:nvSpPr>
          <p:cNvPr id="144" name="Google Shape;144;p29">
            <a:hlinkClick r:id="" action="ppaction://noaction"/>
          </p:cNvPr>
          <p:cNvSpPr txBox="1">
            <a:spLocks noGrp="1"/>
          </p:cNvSpPr>
          <p:nvPr>
            <p:ph type="ctrTitle"/>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lt1"/>
                </a:solidFill>
              </a:rPr>
              <a:t>5/4/2022</a:t>
            </a:r>
            <a:endParaRPr sz="1200" b="1" dirty="0">
              <a:solidFill>
                <a:schemeClr val="lt1"/>
              </a:solidFill>
            </a:endParaRPr>
          </a:p>
        </p:txBody>
      </p:sp>
      <p:sp>
        <p:nvSpPr>
          <p:cNvPr id="145" name="Google Shape;145;p29"/>
          <p:cNvSpPr/>
          <p:nvPr/>
        </p:nvSpPr>
        <p:spPr>
          <a:xfrm>
            <a:off x="642150" y="-4200"/>
            <a:ext cx="3318600" cy="5143500"/>
          </a:xfrm>
          <a:prstGeom prst="rect">
            <a:avLst/>
          </a:prstGeom>
          <a:gradFill>
            <a:gsLst>
              <a:gs pos="0">
                <a:srgbClr val="262444">
                  <a:alpha val="44313"/>
                </a:srgbClr>
              </a:gs>
              <a:gs pos="100000">
                <a:srgbClr val="070BB3">
                  <a:alpha val="4509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9"/>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9"/>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9">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49" name="Google Shape;149;p29">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50" name="Google Shape;150;p29"/>
          <p:cNvSpPr txBox="1"/>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a:t>
            </a:r>
            <a:r>
              <a:rPr lang="en-US" dirty="0" err="1"/>
              <a:t>Gnomer</a:t>
            </a:r>
            <a:endParaRPr dirty="0"/>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D5772772-0814-D813-BAE0-CB2AE5E5B1DA}"/>
              </a:ext>
            </a:extLst>
          </p:cNvPr>
          <p:cNvPicPr>
            <a:picLocks noChangeAspect="1"/>
          </p:cNvPicPr>
          <p:nvPr/>
        </p:nvPicPr>
        <p:blipFill>
          <a:blip r:embed="rId3"/>
          <a:stretch>
            <a:fillRect/>
          </a:stretch>
        </p:blipFill>
        <p:spPr>
          <a:xfrm>
            <a:off x="3042169" y="1189737"/>
            <a:ext cx="2850615" cy="3178743"/>
          </a:xfrm>
          <a:prstGeom prst="rect">
            <a:avLst/>
          </a:prstGeom>
        </p:spPr>
      </p:pic>
      <p:pic>
        <p:nvPicPr>
          <p:cNvPr id="5" name="Picture 4">
            <a:extLst>
              <a:ext uri="{FF2B5EF4-FFF2-40B4-BE49-F238E27FC236}">
                <a16:creationId xmlns:a16="http://schemas.microsoft.com/office/drawing/2014/main" id="{4B62DD0A-4408-1478-11A5-D0077B9B5AE7}"/>
              </a:ext>
            </a:extLst>
          </p:cNvPr>
          <p:cNvPicPr>
            <a:picLocks noChangeAspect="1"/>
          </p:cNvPicPr>
          <p:nvPr/>
        </p:nvPicPr>
        <p:blipFill>
          <a:blip r:embed="rId4"/>
          <a:stretch>
            <a:fillRect/>
          </a:stretch>
        </p:blipFill>
        <p:spPr>
          <a:xfrm>
            <a:off x="641700" y="1252362"/>
            <a:ext cx="2351035" cy="3116118"/>
          </a:xfrm>
          <a:prstGeom prst="rect">
            <a:avLst/>
          </a:prstGeom>
        </p:spPr>
      </p:pic>
      <p:pic>
        <p:nvPicPr>
          <p:cNvPr id="7" name="Picture 6">
            <a:extLst>
              <a:ext uri="{FF2B5EF4-FFF2-40B4-BE49-F238E27FC236}">
                <a16:creationId xmlns:a16="http://schemas.microsoft.com/office/drawing/2014/main" id="{F468523A-08AA-B93B-6C03-4681407846A4}"/>
              </a:ext>
            </a:extLst>
          </p:cNvPr>
          <p:cNvPicPr>
            <a:picLocks noChangeAspect="1"/>
          </p:cNvPicPr>
          <p:nvPr/>
        </p:nvPicPr>
        <p:blipFill>
          <a:blip r:embed="rId5"/>
          <a:stretch>
            <a:fillRect/>
          </a:stretch>
        </p:blipFill>
        <p:spPr>
          <a:xfrm>
            <a:off x="5942218" y="1188716"/>
            <a:ext cx="3057403" cy="3057403"/>
          </a:xfrm>
          <a:prstGeom prst="rect">
            <a:avLst/>
          </a:prstGeom>
        </p:spPr>
      </p:pic>
    </p:spTree>
    <p:extLst>
      <p:ext uri="{BB962C8B-B14F-4D97-AF65-F5344CB8AC3E}">
        <p14:creationId xmlns:p14="http://schemas.microsoft.com/office/powerpoint/2010/main" val="208241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Audio Clip Examples</a:t>
            </a:r>
            <a:endParaRPr dirty="0"/>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2" name="Patrol">
            <a:hlinkClick r:id="" action="ppaction://media"/>
            <a:extLst>
              <a:ext uri="{FF2B5EF4-FFF2-40B4-BE49-F238E27FC236}">
                <a16:creationId xmlns:a16="http://schemas.microsoft.com/office/drawing/2014/main" id="{24320F13-B35D-C17A-DCC3-BB491239C14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962400" y="1405272"/>
            <a:ext cx="609600" cy="609600"/>
          </a:xfrm>
          <a:prstGeom prst="rect">
            <a:avLst/>
          </a:prstGeom>
        </p:spPr>
      </p:pic>
      <p:pic>
        <p:nvPicPr>
          <p:cNvPr id="3" name="There-You-Are">
            <a:hlinkClick r:id="" action="ppaction://media"/>
            <a:extLst>
              <a:ext uri="{FF2B5EF4-FFF2-40B4-BE49-F238E27FC236}">
                <a16:creationId xmlns:a16="http://schemas.microsoft.com/office/drawing/2014/main" id="{EA105D9B-7F44-6B3B-FE7A-3CBCD04FB0C0}"/>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653326" y="1405272"/>
            <a:ext cx="609600" cy="609600"/>
          </a:xfrm>
          <a:prstGeom prst="rect">
            <a:avLst/>
          </a:prstGeom>
        </p:spPr>
      </p:pic>
      <p:pic>
        <p:nvPicPr>
          <p:cNvPr id="4" name="I-See-You">
            <a:hlinkClick r:id="" action="ppaction://media"/>
            <a:extLst>
              <a:ext uri="{FF2B5EF4-FFF2-40B4-BE49-F238E27FC236}">
                <a16:creationId xmlns:a16="http://schemas.microsoft.com/office/drawing/2014/main" id="{2E77ADB3-F4AF-E87D-C9EF-C8AF0AAF1BCD}"/>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271474" y="1405272"/>
            <a:ext cx="609600" cy="609600"/>
          </a:xfrm>
          <a:prstGeom prst="rect">
            <a:avLst/>
          </a:prstGeom>
        </p:spPr>
      </p:pic>
      <p:pic>
        <p:nvPicPr>
          <p:cNvPr id="5" name="When-I-Get-My-Hands-On-You">
            <a:hlinkClick r:id="" action="ppaction://media"/>
            <a:extLst>
              <a:ext uri="{FF2B5EF4-FFF2-40B4-BE49-F238E27FC236}">
                <a16:creationId xmlns:a16="http://schemas.microsoft.com/office/drawing/2014/main" id="{E1D86903-7314-98CE-3227-8D8544F06738}"/>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6978026" y="1405272"/>
            <a:ext cx="609600" cy="609600"/>
          </a:xfrm>
          <a:prstGeom prst="rect">
            <a:avLst/>
          </a:prstGeom>
        </p:spPr>
      </p:pic>
    </p:spTree>
    <p:extLst>
      <p:ext uri="{BB962C8B-B14F-4D97-AF65-F5344CB8AC3E}">
        <p14:creationId xmlns:p14="http://schemas.microsoft.com/office/powerpoint/2010/main" val="18073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3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640"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6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156" name="Google Shape;156;p30"/>
          <p:cNvSpPr txBox="1">
            <a:spLocks noGrp="1"/>
          </p:cNvSpPr>
          <p:nvPr>
            <p:ph type="body" idx="1"/>
          </p:nvPr>
        </p:nvSpPr>
        <p:spPr>
          <a:xfrm>
            <a:off x="817961" y="1155000"/>
            <a:ext cx="7062000"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Creating the graphical elements of my game proved to be much more difficult than I originally planned</a:t>
            </a:r>
          </a:p>
          <a:p>
            <a:pPr marL="0" lvl="0" indent="0" algn="l" rtl="0">
              <a:spcBef>
                <a:spcPts val="0"/>
              </a:spcBef>
              <a:spcAft>
                <a:spcPts val="0"/>
              </a:spcAft>
              <a:buNone/>
            </a:pPr>
            <a:endParaRPr lang="en-US" sz="1600" dirty="0">
              <a:solidFill>
                <a:schemeClr val="lt1"/>
              </a:solidFill>
            </a:endParaRPr>
          </a:p>
          <a:p>
            <a:pPr marL="742950" lvl="1" indent="-285750">
              <a:buFont typeface="Arial" panose="020B0604020202020204" pitchFamily="34" charset="0"/>
              <a:buChar char="•"/>
            </a:pPr>
            <a:r>
              <a:rPr lang="en-US" dirty="0">
                <a:solidFill>
                  <a:schemeClr val="lt1"/>
                </a:solidFill>
              </a:rPr>
              <a:t>In my head I was able to imagine fantastical graphics and beautiful animations like I’ve seen in other indie games</a:t>
            </a:r>
          </a:p>
          <a:p>
            <a:pPr marL="742950" lvl="1" indent="-285750">
              <a:buFont typeface="Arial" panose="020B0604020202020204" pitchFamily="34" charset="0"/>
              <a:buChar char="•"/>
            </a:pPr>
            <a:r>
              <a:rPr lang="en-US" dirty="0">
                <a:solidFill>
                  <a:schemeClr val="lt1"/>
                </a:solidFill>
              </a:rPr>
              <a:t>Sadly, the very concept of parenting armatures with automatic weights and it weighting correctly is but a distant fantasy</a:t>
            </a:r>
          </a:p>
          <a:p>
            <a:pPr marL="742950" lvl="1" indent="-285750">
              <a:buFont typeface="Arial" panose="020B0604020202020204" pitchFamily="34" charset="0"/>
              <a:buChar char="•"/>
            </a:pPr>
            <a:r>
              <a:rPr lang="en-US" dirty="0">
                <a:solidFill>
                  <a:schemeClr val="lt1"/>
                </a:solidFill>
              </a:rPr>
              <a:t>Weight painting became my only hope for decent movements and even then, I had to be careful</a:t>
            </a: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3BC63963-832C-3C8E-42E3-9AA664C13663}"/>
              </a:ext>
            </a:extLst>
          </p:cNvPr>
          <p:cNvPicPr>
            <a:picLocks noChangeAspect="1"/>
          </p:cNvPicPr>
          <p:nvPr/>
        </p:nvPicPr>
        <p:blipFill rotWithShape="1">
          <a:blip r:embed="rId3"/>
          <a:srcRect l="12017" t="12600" r="14442" b="25874"/>
          <a:stretch/>
        </p:blipFill>
        <p:spPr>
          <a:xfrm>
            <a:off x="5105441" y="3205395"/>
            <a:ext cx="3004458" cy="1875205"/>
          </a:xfrm>
          <a:prstGeom prst="rect">
            <a:avLst/>
          </a:prstGeom>
        </p:spPr>
      </p:pic>
      <p:sp>
        <p:nvSpPr>
          <p:cNvPr id="4" name="Oval 3">
            <a:extLst>
              <a:ext uri="{FF2B5EF4-FFF2-40B4-BE49-F238E27FC236}">
                <a16:creationId xmlns:a16="http://schemas.microsoft.com/office/drawing/2014/main" id="{6D944C61-40B1-7EB6-5EDB-3EFCD50165F9}"/>
              </a:ext>
            </a:extLst>
          </p:cNvPr>
          <p:cNvSpPr/>
          <p:nvPr/>
        </p:nvSpPr>
        <p:spPr>
          <a:xfrm rot="2053625">
            <a:off x="5760381" y="4348030"/>
            <a:ext cx="1071903" cy="549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5BC8E8B-C447-E667-9E12-EE6EBACE04AF}"/>
              </a:ext>
            </a:extLst>
          </p:cNvPr>
          <p:cNvCxnSpPr>
            <a:cxnSpLocks/>
            <a:endCxn id="4" idx="3"/>
          </p:cNvCxnSpPr>
          <p:nvPr/>
        </p:nvCxnSpPr>
        <p:spPr>
          <a:xfrm>
            <a:off x="4200740" y="4207615"/>
            <a:ext cx="1673046" cy="36234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6D32E32F-187F-2D16-1172-13D23EE1D5FB}"/>
              </a:ext>
            </a:extLst>
          </p:cNvPr>
          <p:cNvSpPr txBox="1"/>
          <p:nvPr/>
        </p:nvSpPr>
        <p:spPr>
          <a:xfrm>
            <a:off x="2333264" y="4057062"/>
            <a:ext cx="1867476" cy="307777"/>
          </a:xfrm>
          <a:prstGeom prst="rect">
            <a:avLst/>
          </a:prstGeom>
          <a:noFill/>
        </p:spPr>
        <p:txBody>
          <a:bodyPr wrap="square" rtlCol="0">
            <a:spAutoFit/>
          </a:bodyPr>
          <a:lstStyle/>
          <a:p>
            <a:pPr algn="r"/>
            <a:r>
              <a:rPr lang="en-US" dirty="0" err="1">
                <a:solidFill>
                  <a:schemeClr val="bg1"/>
                </a:solidFill>
              </a:rPr>
              <a:t>Gnomer’s</a:t>
            </a:r>
            <a:r>
              <a:rPr lang="en-US" dirty="0">
                <a:solidFill>
                  <a:schemeClr val="bg1"/>
                </a:solidFill>
              </a:rPr>
              <a:t> Top Teeth</a:t>
            </a:r>
          </a:p>
        </p:txBody>
      </p:sp>
      <p:pic>
        <p:nvPicPr>
          <p:cNvPr id="10" name="Picture 9">
            <a:extLst>
              <a:ext uri="{FF2B5EF4-FFF2-40B4-BE49-F238E27FC236}">
                <a16:creationId xmlns:a16="http://schemas.microsoft.com/office/drawing/2014/main" id="{1CD21D2F-E433-BEB0-5433-6ECA4CA82B8B}"/>
              </a:ext>
            </a:extLst>
          </p:cNvPr>
          <p:cNvPicPr>
            <a:picLocks noChangeAspect="1"/>
          </p:cNvPicPr>
          <p:nvPr/>
        </p:nvPicPr>
        <p:blipFill>
          <a:blip r:embed="rId4"/>
          <a:stretch>
            <a:fillRect/>
          </a:stretch>
        </p:blipFill>
        <p:spPr>
          <a:xfrm>
            <a:off x="7748155" y="680639"/>
            <a:ext cx="1249164" cy="2356757"/>
          </a:xfrm>
          <a:prstGeom prst="rect">
            <a:avLst/>
          </a:prstGeom>
        </p:spPr>
      </p:pic>
    </p:spTree>
    <p:extLst>
      <p:ext uri="{BB962C8B-B14F-4D97-AF65-F5344CB8AC3E}">
        <p14:creationId xmlns:p14="http://schemas.microsoft.com/office/powerpoint/2010/main" val="61282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Challenges</a:t>
            </a:r>
            <a:endParaRPr dirty="0"/>
          </a:p>
        </p:txBody>
      </p:sp>
      <p:sp>
        <p:nvSpPr>
          <p:cNvPr id="156" name="Google Shape;156;p30"/>
          <p:cNvSpPr txBox="1">
            <a:spLocks noGrp="1"/>
          </p:cNvSpPr>
          <p:nvPr>
            <p:ph type="body" idx="1"/>
          </p:nvPr>
        </p:nvSpPr>
        <p:spPr>
          <a:xfrm>
            <a:off x="920268" y="1272742"/>
            <a:ext cx="3700014"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Unity is an extremely versatile game engine, but the only reason it is that way is because you need to write a script for just about everything</a:t>
            </a:r>
          </a:p>
          <a:p>
            <a:pPr marL="742950" lvl="1" indent="-285750">
              <a:buFont typeface="Arial" panose="020B0604020202020204" pitchFamily="34" charset="0"/>
              <a:buChar char="•"/>
            </a:pPr>
            <a:r>
              <a:rPr lang="en-US" dirty="0">
                <a:solidFill>
                  <a:schemeClr val="lt1"/>
                </a:solidFill>
              </a:rPr>
              <a:t>Creating a flickering light required a C# script, opening a door required a script, and even just getting the player model to move around the game required a script</a:t>
            </a:r>
          </a:p>
          <a:p>
            <a:pPr marL="285750" indent="-285750">
              <a:buFont typeface="Arial" panose="020B0604020202020204" pitchFamily="34" charset="0"/>
              <a:buChar char="•"/>
            </a:pPr>
            <a:r>
              <a:rPr lang="en-US" sz="1600" dirty="0">
                <a:solidFill>
                  <a:schemeClr val="lt1"/>
                </a:solidFill>
              </a:rPr>
              <a:t>Scale was one of my largest challenges</a:t>
            </a:r>
          </a:p>
          <a:p>
            <a:pPr marL="0" lvl="0" indent="0" algn="l" rtl="0">
              <a:spcBef>
                <a:spcPts val="0"/>
              </a:spcBef>
              <a:spcAft>
                <a:spcPts val="0"/>
              </a:spcAft>
              <a:buNone/>
            </a:pPr>
            <a:endParaRPr lang="en-US" sz="1600" dirty="0">
              <a:solidFill>
                <a:schemeClr val="lt1"/>
              </a:solidFill>
            </a:endParaRPr>
          </a:p>
          <a:p>
            <a:pPr marL="0" lvl="0" indent="0" algn="l" rtl="0">
              <a:spcBef>
                <a:spcPts val="0"/>
              </a:spcBef>
              <a:spcAft>
                <a:spcPts val="0"/>
              </a:spcAft>
              <a:buNone/>
            </a:pPr>
            <a:r>
              <a:rPr lang="en-US" sz="1600" dirty="0">
                <a:solidFill>
                  <a:schemeClr val="lt1"/>
                </a:solidFill>
              </a:rPr>
              <a:t>	</a:t>
            </a:r>
            <a:endParaRPr sz="1600"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283A8A71-6AE3-75A1-BD36-525607011B26}"/>
              </a:ext>
            </a:extLst>
          </p:cNvPr>
          <p:cNvPicPr>
            <a:picLocks noChangeAspect="1"/>
          </p:cNvPicPr>
          <p:nvPr/>
        </p:nvPicPr>
        <p:blipFill>
          <a:blip r:embed="rId3"/>
          <a:stretch>
            <a:fillRect/>
          </a:stretch>
        </p:blipFill>
        <p:spPr>
          <a:xfrm>
            <a:off x="4533206" y="487279"/>
            <a:ext cx="4592194" cy="2361474"/>
          </a:xfrm>
          <a:prstGeom prst="rect">
            <a:avLst/>
          </a:prstGeom>
        </p:spPr>
      </p:pic>
      <p:pic>
        <p:nvPicPr>
          <p:cNvPr id="5" name="Picture 4">
            <a:extLst>
              <a:ext uri="{FF2B5EF4-FFF2-40B4-BE49-F238E27FC236}">
                <a16:creationId xmlns:a16="http://schemas.microsoft.com/office/drawing/2014/main" id="{A35606B4-7D35-3F7C-F835-BDA001301D57}"/>
              </a:ext>
            </a:extLst>
          </p:cNvPr>
          <p:cNvPicPr>
            <a:picLocks noChangeAspect="1"/>
          </p:cNvPicPr>
          <p:nvPr/>
        </p:nvPicPr>
        <p:blipFill>
          <a:blip r:embed="rId4"/>
          <a:stretch>
            <a:fillRect/>
          </a:stretch>
        </p:blipFill>
        <p:spPr>
          <a:xfrm>
            <a:off x="5144110" y="2941932"/>
            <a:ext cx="3216120" cy="2074021"/>
          </a:xfrm>
          <a:prstGeom prst="rect">
            <a:avLst/>
          </a:prstGeom>
        </p:spPr>
      </p:pic>
    </p:spTree>
    <p:extLst>
      <p:ext uri="{BB962C8B-B14F-4D97-AF65-F5344CB8AC3E}">
        <p14:creationId xmlns:p14="http://schemas.microsoft.com/office/powerpoint/2010/main" val="3262046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Into The Future</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Work on redesigning the meshes and armature of </a:t>
            </a:r>
            <a:r>
              <a:rPr lang="en-US" sz="1600" dirty="0" err="1">
                <a:solidFill>
                  <a:schemeClr val="lt1"/>
                </a:solidFill>
              </a:rPr>
              <a:t>Gnomer</a:t>
            </a:r>
            <a:r>
              <a:rPr lang="en-US" sz="1600" dirty="0">
                <a:solidFill>
                  <a:schemeClr val="lt1"/>
                </a:solidFill>
              </a:rPr>
              <a:t> to see if I can’t master animations and armatures</a:t>
            </a:r>
          </a:p>
          <a:p>
            <a:pPr marL="285750" lvl="0" indent="-285750" algn="l" rtl="0">
              <a:spcBef>
                <a:spcPts val="0"/>
              </a:spcBef>
              <a:spcAft>
                <a:spcPts val="0"/>
              </a:spcAft>
              <a:buFont typeface="Arial" panose="020B0604020202020204" pitchFamily="34" charset="0"/>
              <a:buChar char="•"/>
            </a:pPr>
            <a:endParaRPr lang="en-US" sz="16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600" dirty="0">
                <a:solidFill>
                  <a:schemeClr val="lt1"/>
                </a:solidFill>
              </a:rPr>
              <a:t>Incorporate more interactive elements such as giving the player an end goal beyond simply surviving against </a:t>
            </a:r>
            <a:r>
              <a:rPr lang="en-US" sz="1600" dirty="0" err="1">
                <a:solidFill>
                  <a:schemeClr val="lt1"/>
                </a:solidFill>
              </a:rPr>
              <a:t>Gnomer</a:t>
            </a:r>
            <a:r>
              <a:rPr lang="en-US" sz="1600" dirty="0">
                <a:solidFill>
                  <a:schemeClr val="lt1"/>
                </a:solidFill>
              </a:rPr>
              <a:t>.</a:t>
            </a:r>
          </a:p>
          <a:p>
            <a:pPr marL="0" lvl="0" indent="0" algn="l" rtl="0">
              <a:spcBef>
                <a:spcPts val="0"/>
              </a:spcBef>
              <a:spcAft>
                <a:spcPts val="0"/>
              </a:spcAft>
              <a:buNone/>
            </a:pPr>
            <a:endParaRPr lang="en-US" sz="1600" dirty="0">
              <a:solidFill>
                <a:schemeClr val="lt1"/>
              </a:solidFill>
            </a:endParaRPr>
          </a:p>
          <a:p>
            <a:pPr marL="742950" lvl="1" indent="-285750">
              <a:buFont typeface="Arial" panose="020B0604020202020204" pitchFamily="34" charset="0"/>
              <a:buChar char="•"/>
            </a:pPr>
            <a:r>
              <a:rPr lang="en-US" dirty="0">
                <a:solidFill>
                  <a:schemeClr val="lt1"/>
                </a:solidFill>
              </a:rPr>
              <a:t>Creating pickups that spawn in random locations to unlock the exit, creating a way to fight back against </a:t>
            </a:r>
            <a:r>
              <a:rPr lang="en-US" dirty="0" err="1">
                <a:solidFill>
                  <a:schemeClr val="lt1"/>
                </a:solidFill>
              </a:rPr>
              <a:t>Gnomer</a:t>
            </a:r>
            <a:r>
              <a:rPr lang="en-US" dirty="0">
                <a:solidFill>
                  <a:schemeClr val="lt1"/>
                </a:solidFill>
              </a:rPr>
              <a:t> such as using a flashlight to stun him, etc.</a:t>
            </a:r>
          </a:p>
          <a:p>
            <a:pPr marL="742950" lvl="1" indent="-285750">
              <a:buFont typeface="Arial" panose="020B0604020202020204" pitchFamily="34" charset="0"/>
              <a:buChar char="•"/>
            </a:pPr>
            <a:endParaRPr lang="en-US" dirty="0">
              <a:solidFill>
                <a:schemeClr val="lt1"/>
              </a:solidFill>
            </a:endParaRPr>
          </a:p>
          <a:p>
            <a:pPr marL="285750" indent="-285750">
              <a:buFont typeface="Arial" panose="020B0604020202020204" pitchFamily="34" charset="0"/>
              <a:buChar char="•"/>
            </a:pPr>
            <a:r>
              <a:rPr lang="en-US" sz="1600" dirty="0">
                <a:solidFill>
                  <a:schemeClr val="lt1"/>
                </a:solidFill>
              </a:rPr>
              <a:t>Create a more challenging AI because as of now, the most </a:t>
            </a:r>
            <a:r>
              <a:rPr lang="en-US" sz="1600" dirty="0" err="1">
                <a:solidFill>
                  <a:schemeClr val="lt1"/>
                </a:solidFill>
              </a:rPr>
              <a:t>Gnomer</a:t>
            </a:r>
            <a:r>
              <a:rPr lang="en-US" sz="1600" dirty="0">
                <a:solidFill>
                  <a:schemeClr val="lt1"/>
                </a:solidFill>
              </a:rPr>
              <a:t> can do at you is follow you. Perhaps he has some additional murderous friends that could utilize pack tactics to cut the player off</a:t>
            </a: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spTree>
    <p:extLst>
      <p:ext uri="{BB962C8B-B14F-4D97-AF65-F5344CB8AC3E}">
        <p14:creationId xmlns:p14="http://schemas.microsoft.com/office/powerpoint/2010/main" val="63465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Acknowledgements</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en-US" sz="1600" dirty="0">
              <a:solidFill>
                <a:schemeClr val="lt1"/>
              </a:solidFill>
            </a:endParaRPr>
          </a:p>
          <a:p>
            <a:pPr marL="171450" lvl="0" indent="-171450" algn="l" rtl="0">
              <a:spcBef>
                <a:spcPts val="0"/>
              </a:spcBef>
              <a:spcAft>
                <a:spcPts val="0"/>
              </a:spcAft>
              <a:buFont typeface="Arial" panose="020B0604020202020204" pitchFamily="34" charset="0"/>
              <a:buChar char="•"/>
            </a:pPr>
            <a:endParaRPr lang="en-US" sz="1600" dirty="0">
              <a:solidFill>
                <a:schemeClr val="lt1"/>
              </a:solidFill>
            </a:endParaRPr>
          </a:p>
          <a:p>
            <a:pPr marL="171450" lvl="0" indent="-171450" algn="l" rtl="0">
              <a:spcBef>
                <a:spcPts val="0"/>
              </a:spcBef>
              <a:spcAft>
                <a:spcPts val="0"/>
              </a:spcAft>
              <a:buFont typeface="Arial" panose="020B0604020202020204" pitchFamily="34" charset="0"/>
              <a:buChar char="•"/>
            </a:pPr>
            <a:r>
              <a:rPr lang="en-US" sz="1600" dirty="0">
                <a:solidFill>
                  <a:schemeClr val="lt1"/>
                </a:solidFill>
              </a:rPr>
              <a:t>I’d like to thank all my professors who have gotten me to this point such as Dr. Kramer, Mr. Jones, and especially Dr. </a:t>
            </a:r>
            <a:r>
              <a:rPr lang="en-US" sz="1600" dirty="0" err="1">
                <a:solidFill>
                  <a:schemeClr val="lt1"/>
                </a:solidFill>
              </a:rPr>
              <a:t>Sullins</a:t>
            </a:r>
            <a:r>
              <a:rPr lang="en-US" sz="1600" dirty="0">
                <a:solidFill>
                  <a:schemeClr val="lt1"/>
                </a:solidFill>
              </a:rPr>
              <a:t> for his encouragement and kindness throughout the course of this project's development</a:t>
            </a:r>
          </a:p>
          <a:p>
            <a:pPr marL="171450" lvl="0" indent="-171450" algn="l" rtl="0">
              <a:spcBef>
                <a:spcPts val="0"/>
              </a:spcBef>
              <a:spcAft>
                <a:spcPts val="0"/>
              </a:spcAft>
              <a:buFont typeface="Arial" panose="020B0604020202020204" pitchFamily="34" charset="0"/>
              <a:buChar char="•"/>
            </a:pPr>
            <a:endParaRPr lang="en-US" sz="1600" dirty="0">
              <a:solidFill>
                <a:schemeClr val="lt1"/>
              </a:solidFill>
            </a:endParaRPr>
          </a:p>
          <a:p>
            <a:pPr marL="171450" lvl="0" indent="-171450" algn="l" rtl="0">
              <a:spcBef>
                <a:spcPts val="0"/>
              </a:spcBef>
              <a:spcAft>
                <a:spcPts val="0"/>
              </a:spcAft>
              <a:buFont typeface="Arial" panose="020B0604020202020204" pitchFamily="34" charset="0"/>
              <a:buChar char="•"/>
            </a:pPr>
            <a:r>
              <a:rPr lang="en-US" sz="1600" dirty="0">
                <a:solidFill>
                  <a:schemeClr val="lt1"/>
                </a:solidFill>
              </a:rPr>
              <a:t>I’m also extremely grateful to the kind community of likeminded developers that choose to share their knowledge on a myriad of subjects surrounding game development as without them, I would have not come as far as I did</a:t>
            </a:r>
            <a:endParaRPr sz="1600"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spTree>
    <p:extLst>
      <p:ext uri="{BB962C8B-B14F-4D97-AF65-F5344CB8AC3E}">
        <p14:creationId xmlns:p14="http://schemas.microsoft.com/office/powerpoint/2010/main" val="406212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Thank You!</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Unity Project &amp; Blender Models will be uploaded to my </a:t>
            </a:r>
            <a:r>
              <a:rPr lang="en-US" sz="1600" dirty="0">
                <a:solidFill>
                  <a:schemeClr val="lt1"/>
                </a:solidFill>
                <a:hlinkClick r:id="rId3"/>
              </a:rPr>
              <a:t>GitHub</a:t>
            </a:r>
            <a:endParaRPr lang="en-US" sz="1600" dirty="0">
              <a:solidFill>
                <a:schemeClr val="lt1"/>
              </a:solidFill>
            </a:endParaRPr>
          </a:p>
          <a:p>
            <a:pPr marL="285750" lvl="0" indent="-285750" algn="l" rtl="0">
              <a:spcBef>
                <a:spcPts val="0"/>
              </a:spcBef>
              <a:spcAft>
                <a:spcPts val="0"/>
              </a:spcAft>
              <a:buFont typeface="Arial" panose="020B0604020202020204" pitchFamily="34" charset="0"/>
              <a:buChar char="•"/>
            </a:pPr>
            <a:endParaRPr lang="en-US" sz="16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600" dirty="0">
                <a:solidFill>
                  <a:schemeClr val="lt1"/>
                </a:solidFill>
              </a:rPr>
              <a:t>Any Questions?</a:t>
            </a:r>
            <a:endParaRPr sz="1600"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spTree>
    <p:extLst>
      <p:ext uri="{BB962C8B-B14F-4D97-AF65-F5344CB8AC3E}">
        <p14:creationId xmlns:p14="http://schemas.microsoft.com/office/powerpoint/2010/main" val="191191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Problem</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Needed to produce an interesting and enjoyable game that was feasible to pull off as a one-man development team</a:t>
            </a:r>
            <a:endParaRPr lang="en-US" sz="1800" dirty="0">
              <a:solidFill>
                <a:schemeClr val="lt1"/>
              </a:solidFill>
            </a:endParaRPr>
          </a:p>
          <a:p>
            <a:pPr marL="742950" lvl="1" indent="-285750">
              <a:lnSpc>
                <a:spcPct val="100000"/>
              </a:lnSpc>
              <a:buFont typeface="Arial" panose="020B0604020202020204" pitchFamily="34" charset="0"/>
              <a:buChar char="•"/>
            </a:pPr>
            <a:endParaRPr lang="en-US" sz="1800" dirty="0">
              <a:solidFill>
                <a:schemeClr val="lt1"/>
              </a:solidFill>
            </a:endParaRPr>
          </a:p>
          <a:p>
            <a:pPr marL="285750" indent="-285750">
              <a:buFont typeface="Arial" panose="020B0604020202020204" pitchFamily="34" charset="0"/>
              <a:buChar char="•"/>
            </a:pPr>
            <a:r>
              <a:rPr lang="en-US" sz="1600" dirty="0">
                <a:solidFill>
                  <a:schemeClr val="lt1"/>
                </a:solidFill>
              </a:rPr>
              <a:t>The game needed to expand upon my current knowledge as well as let me expand into further territories I hadn’t ventured into previously</a:t>
            </a:r>
          </a:p>
          <a:p>
            <a:pPr marL="742950" lvl="1" indent="-285750">
              <a:buFont typeface="Arial" panose="020B0604020202020204" pitchFamily="34" charset="0"/>
              <a:buChar char="•"/>
            </a:pPr>
            <a:r>
              <a:rPr lang="en-US" dirty="0">
                <a:solidFill>
                  <a:schemeClr val="lt1"/>
                </a:solidFill>
              </a:rPr>
              <a:t>This concept was to use AI path planning and a state machine in order to create a functioning AI that acted somewhat realistically</a:t>
            </a:r>
          </a:p>
          <a:p>
            <a:pPr marL="285750" indent="-285750">
              <a:buFont typeface="Arial" panose="020B0604020202020204" pitchFamily="34" charset="0"/>
              <a:buChar char="•"/>
            </a:pPr>
            <a:endParaRPr lang="en-US" dirty="0">
              <a:solidFill>
                <a:schemeClr val="lt1"/>
              </a:solidFill>
            </a:endParaRPr>
          </a:p>
          <a:p>
            <a:pPr marL="285750" indent="-285750">
              <a:buFont typeface="Arial" panose="020B0604020202020204" pitchFamily="34" charset="0"/>
              <a:buChar char="•"/>
            </a:pPr>
            <a:r>
              <a:rPr lang="en-US" sz="1600" dirty="0">
                <a:solidFill>
                  <a:schemeClr val="lt1"/>
                </a:solidFill>
              </a:rPr>
              <a:t>A 3D game provided a great amount of challenge</a:t>
            </a:r>
          </a:p>
          <a:p>
            <a:pPr marL="742950" lvl="1" indent="-285750">
              <a:buFont typeface="Arial" panose="020B0604020202020204" pitchFamily="34" charset="0"/>
              <a:buChar char="•"/>
            </a:pPr>
            <a:r>
              <a:rPr lang="en-US" dirty="0">
                <a:solidFill>
                  <a:schemeClr val="lt1"/>
                </a:solidFill>
              </a:rPr>
              <a:t>Video games involve both graphic elements as well as scripting to create logic by which those elements will interact with each other and the world around them</a:t>
            </a:r>
          </a:p>
          <a:p>
            <a:pPr marL="742950" lvl="1" indent="-285750">
              <a:buFont typeface="Arial" panose="020B0604020202020204" pitchFamily="34" charset="0"/>
              <a:buChar char="•"/>
            </a:pPr>
            <a:r>
              <a:rPr lang="en-US" dirty="0">
                <a:solidFill>
                  <a:schemeClr val="lt1"/>
                </a:solidFill>
              </a:rPr>
              <a:t>Having to create models that can exist and interact in a 3D environment is very difficult</a:t>
            </a:r>
          </a:p>
          <a:p>
            <a:pPr marL="742950" lvl="1" indent="-285750">
              <a:lnSpc>
                <a:spcPct val="100000"/>
              </a:lnSpc>
              <a:buFont typeface="Arial" panose="020B0604020202020204" pitchFamily="34" charset="0"/>
              <a:buChar char="•"/>
            </a:pPr>
            <a:endParaRPr lang="en-US" dirty="0">
              <a:solidFill>
                <a:schemeClr val="lt1"/>
              </a:solidFill>
            </a:endParaRPr>
          </a:p>
          <a:p>
            <a:pPr marL="742950" lvl="1" indent="-285750">
              <a:lnSpc>
                <a:spcPct val="100000"/>
              </a:lnSpc>
              <a:buFont typeface="Arial" panose="020B0604020202020204" pitchFamily="34" charset="0"/>
              <a:buChar char="•"/>
            </a:pPr>
            <a:endParaRPr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spTree>
    <p:extLst>
      <p:ext uri="{BB962C8B-B14F-4D97-AF65-F5344CB8AC3E}">
        <p14:creationId xmlns:p14="http://schemas.microsoft.com/office/powerpoint/2010/main" val="85907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Software Utilized</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I chose Unity as there is a great reservoir of knowledge with a good amount of documentation and easy implementation with modeling software's such as Blender</a:t>
            </a:r>
          </a:p>
          <a:p>
            <a:pPr marL="742950" lvl="1" indent="-285750">
              <a:buFont typeface="Arial" panose="020B0604020202020204" pitchFamily="34" charset="0"/>
              <a:buChar char="•"/>
            </a:pPr>
            <a:r>
              <a:rPr lang="en-US" dirty="0">
                <a:solidFill>
                  <a:schemeClr val="lt1"/>
                </a:solidFill>
              </a:rPr>
              <a:t>Unity is extremely versatile as it allows development for numerous platforms and formats</a:t>
            </a:r>
          </a:p>
          <a:p>
            <a:pPr marL="742950" lvl="1" indent="-285750">
              <a:buFont typeface="Arial" panose="020B0604020202020204" pitchFamily="34" charset="0"/>
              <a:buChar char="•"/>
            </a:pPr>
            <a:endParaRPr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B71AD9AC-6F96-B085-6118-093DA321A117}"/>
              </a:ext>
            </a:extLst>
          </p:cNvPr>
          <p:cNvPicPr>
            <a:picLocks noChangeAspect="1"/>
          </p:cNvPicPr>
          <p:nvPr/>
        </p:nvPicPr>
        <p:blipFill>
          <a:blip r:embed="rId3"/>
          <a:stretch>
            <a:fillRect/>
          </a:stretch>
        </p:blipFill>
        <p:spPr>
          <a:xfrm>
            <a:off x="2229798" y="2571750"/>
            <a:ext cx="4684403" cy="2475517"/>
          </a:xfrm>
          <a:prstGeom prst="rect">
            <a:avLst/>
          </a:prstGeom>
        </p:spPr>
      </p:pic>
    </p:spTree>
    <p:extLst>
      <p:ext uri="{BB962C8B-B14F-4D97-AF65-F5344CB8AC3E}">
        <p14:creationId xmlns:p14="http://schemas.microsoft.com/office/powerpoint/2010/main" val="237168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Software Utilized</a:t>
            </a:r>
            <a:endParaRPr dirty="0"/>
          </a:p>
        </p:txBody>
      </p:sp>
      <p:sp>
        <p:nvSpPr>
          <p:cNvPr id="156" name="Google Shape;156;p30"/>
          <p:cNvSpPr txBox="1">
            <a:spLocks noGrp="1"/>
          </p:cNvSpPr>
          <p:nvPr>
            <p:ph type="body" idx="1"/>
          </p:nvPr>
        </p:nvSpPr>
        <p:spPr>
          <a:xfrm>
            <a:off x="1367000" y="1259400"/>
            <a:ext cx="3858143"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I chose to use Blender as through the semester I had the chance to learn more about the software and its many capabilities</a:t>
            </a:r>
          </a:p>
          <a:p>
            <a:pPr marL="742950" lvl="1" indent="-285750">
              <a:buFont typeface="Arial" panose="020B0604020202020204" pitchFamily="34" charset="0"/>
              <a:buChar char="•"/>
            </a:pPr>
            <a:endParaRPr lang="en-US" dirty="0">
              <a:solidFill>
                <a:schemeClr val="lt1"/>
              </a:solidFill>
            </a:endParaRPr>
          </a:p>
          <a:p>
            <a:pPr marL="742950" lvl="1" indent="-285750">
              <a:buFont typeface="Arial" panose="020B0604020202020204" pitchFamily="34" charset="0"/>
              <a:buChar char="•"/>
            </a:pPr>
            <a:r>
              <a:rPr lang="en-US" dirty="0">
                <a:solidFill>
                  <a:schemeClr val="lt1"/>
                </a:solidFill>
              </a:rPr>
              <a:t>Additionally, I combined new aspects such as the integration of sewing and cloth physics as well as sculpting with traditional modeling with extrusion and shade smoothing</a:t>
            </a:r>
            <a:endParaRPr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87A859E1-1164-D62D-29C3-D973BD5BC766}"/>
              </a:ext>
            </a:extLst>
          </p:cNvPr>
          <p:cNvPicPr>
            <a:picLocks noChangeAspect="1"/>
          </p:cNvPicPr>
          <p:nvPr/>
        </p:nvPicPr>
        <p:blipFill rotWithShape="1">
          <a:blip r:embed="rId3"/>
          <a:srcRect l="8559" r="11931"/>
          <a:stretch/>
        </p:blipFill>
        <p:spPr>
          <a:xfrm>
            <a:off x="5314852" y="1093925"/>
            <a:ext cx="1842218" cy="3309114"/>
          </a:xfrm>
          <a:prstGeom prst="rect">
            <a:avLst/>
          </a:prstGeom>
        </p:spPr>
      </p:pic>
      <p:pic>
        <p:nvPicPr>
          <p:cNvPr id="5" name="Picture 4">
            <a:extLst>
              <a:ext uri="{FF2B5EF4-FFF2-40B4-BE49-F238E27FC236}">
                <a16:creationId xmlns:a16="http://schemas.microsoft.com/office/drawing/2014/main" id="{D5A27771-5103-7239-3F42-9E0264F3A482}"/>
              </a:ext>
            </a:extLst>
          </p:cNvPr>
          <p:cNvPicPr>
            <a:picLocks noChangeAspect="1"/>
          </p:cNvPicPr>
          <p:nvPr/>
        </p:nvPicPr>
        <p:blipFill rotWithShape="1">
          <a:blip r:embed="rId4"/>
          <a:srcRect l="15291" r="8541"/>
          <a:stretch/>
        </p:blipFill>
        <p:spPr>
          <a:xfrm>
            <a:off x="7095194" y="1093925"/>
            <a:ext cx="1842218" cy="3309114"/>
          </a:xfrm>
          <a:prstGeom prst="rect">
            <a:avLst/>
          </a:prstGeom>
        </p:spPr>
      </p:pic>
    </p:spTree>
    <p:extLst>
      <p:ext uri="{BB962C8B-B14F-4D97-AF65-F5344CB8AC3E}">
        <p14:creationId xmlns:p14="http://schemas.microsoft.com/office/powerpoint/2010/main" val="378216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Player Movement</a:t>
            </a:r>
            <a:endParaRPr dirty="0"/>
          </a:p>
        </p:txBody>
      </p:sp>
      <p:sp>
        <p:nvSpPr>
          <p:cNvPr id="156" name="Google Shape;156;p30"/>
          <p:cNvSpPr txBox="1">
            <a:spLocks noGrp="1"/>
          </p:cNvSpPr>
          <p:nvPr>
            <p:ph type="body" idx="1"/>
          </p:nvPr>
        </p:nvSpPr>
        <p:spPr>
          <a:xfrm>
            <a:off x="1013351" y="1212564"/>
            <a:ext cx="4250029" cy="36871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Game was first person</a:t>
            </a:r>
          </a:p>
          <a:p>
            <a:pPr marL="742950" lvl="1" indent="-285750">
              <a:buFont typeface="Arial" panose="020B0604020202020204" pitchFamily="34" charset="0"/>
              <a:buChar char="•"/>
            </a:pPr>
            <a:endParaRPr lang="en-US" dirty="0">
              <a:solidFill>
                <a:schemeClr val="lt1"/>
              </a:solidFill>
            </a:endParaRPr>
          </a:p>
          <a:p>
            <a:pPr marL="742950" lvl="1" indent="-285750">
              <a:buFont typeface="Arial" panose="020B0604020202020204" pitchFamily="34" charset="0"/>
              <a:buChar char="•"/>
            </a:pPr>
            <a:r>
              <a:rPr lang="en-US" dirty="0">
                <a:solidFill>
                  <a:schemeClr val="lt1"/>
                </a:solidFill>
              </a:rPr>
              <a:t>Utilized a simple model of a cylinder since the user will never see themselves</a:t>
            </a:r>
          </a:p>
          <a:p>
            <a:pPr marL="285750" indent="-285750">
              <a:buFont typeface="Arial" panose="020B0604020202020204" pitchFamily="34" charset="0"/>
              <a:buChar char="•"/>
            </a:pPr>
            <a:endParaRPr lang="en-US" sz="1600" dirty="0">
              <a:solidFill>
                <a:schemeClr val="lt1"/>
              </a:solidFill>
            </a:endParaRPr>
          </a:p>
          <a:p>
            <a:pPr marL="285750" indent="-285750">
              <a:buFont typeface="Arial" panose="020B0604020202020204" pitchFamily="34" charset="0"/>
              <a:buChar char="•"/>
            </a:pPr>
            <a:r>
              <a:rPr lang="en-US" sz="1600" dirty="0">
                <a:solidFill>
                  <a:schemeClr val="lt1"/>
                </a:solidFill>
              </a:rPr>
              <a:t>Player Movement script included my own physics over using rigid body</a:t>
            </a:r>
          </a:p>
          <a:p>
            <a:pPr marL="742950" lvl="1" indent="-285750">
              <a:buFont typeface="Arial" panose="020B0604020202020204" pitchFamily="34" charset="0"/>
              <a:buChar char="•"/>
            </a:pPr>
            <a:endParaRPr lang="en-US" dirty="0">
              <a:solidFill>
                <a:schemeClr val="lt1"/>
              </a:solidFill>
            </a:endParaRPr>
          </a:p>
          <a:p>
            <a:pPr marL="742950" lvl="1" indent="-285750">
              <a:buFont typeface="Arial" panose="020B0604020202020204" pitchFamily="34" charset="0"/>
              <a:buChar char="•"/>
            </a:pPr>
            <a:r>
              <a:rPr lang="en-US" dirty="0">
                <a:solidFill>
                  <a:schemeClr val="lt1"/>
                </a:solidFill>
              </a:rPr>
              <a:t>Utilized an empty ground check to verify when the player is standing on a walkable surface so that they can’t jump on thin air</a:t>
            </a:r>
          </a:p>
          <a:p>
            <a:pPr marL="742950" lvl="1" indent="-285750">
              <a:buFont typeface="Arial" panose="020B0604020202020204" pitchFamily="34" charset="0"/>
              <a:buChar char="•"/>
            </a:pPr>
            <a:endParaRPr lang="en-US"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57A42E3B-9644-2B72-FC96-CAAD3BD9D032}"/>
              </a:ext>
            </a:extLst>
          </p:cNvPr>
          <p:cNvPicPr>
            <a:picLocks noChangeAspect="1"/>
          </p:cNvPicPr>
          <p:nvPr/>
        </p:nvPicPr>
        <p:blipFill>
          <a:blip r:embed="rId3"/>
          <a:stretch>
            <a:fillRect/>
          </a:stretch>
        </p:blipFill>
        <p:spPr>
          <a:xfrm>
            <a:off x="7005816" y="1218578"/>
            <a:ext cx="2033644" cy="3778562"/>
          </a:xfrm>
          <a:prstGeom prst="rect">
            <a:avLst/>
          </a:prstGeom>
        </p:spPr>
      </p:pic>
      <p:pic>
        <p:nvPicPr>
          <p:cNvPr id="12" name="Picture 11">
            <a:extLst>
              <a:ext uri="{FF2B5EF4-FFF2-40B4-BE49-F238E27FC236}">
                <a16:creationId xmlns:a16="http://schemas.microsoft.com/office/drawing/2014/main" id="{4DB928B7-5E15-88B5-FFE2-72381CC5C7AC}"/>
              </a:ext>
            </a:extLst>
          </p:cNvPr>
          <p:cNvPicPr>
            <a:picLocks noChangeAspect="1"/>
          </p:cNvPicPr>
          <p:nvPr/>
        </p:nvPicPr>
        <p:blipFill>
          <a:blip r:embed="rId4"/>
          <a:stretch>
            <a:fillRect/>
          </a:stretch>
        </p:blipFill>
        <p:spPr>
          <a:xfrm>
            <a:off x="5263380" y="2243842"/>
            <a:ext cx="1697715" cy="462386"/>
          </a:xfrm>
          <a:prstGeom prst="rect">
            <a:avLst/>
          </a:prstGeom>
        </p:spPr>
      </p:pic>
    </p:spTree>
    <p:extLst>
      <p:ext uri="{BB962C8B-B14F-4D97-AF65-F5344CB8AC3E}">
        <p14:creationId xmlns:p14="http://schemas.microsoft.com/office/powerpoint/2010/main" val="390361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UI</a:t>
            </a:r>
            <a:endParaRPr dirty="0"/>
          </a:p>
        </p:txBody>
      </p:sp>
      <p:sp>
        <p:nvSpPr>
          <p:cNvPr id="156" name="Google Shape;156;p30"/>
          <p:cNvSpPr txBox="1">
            <a:spLocks noGrp="1"/>
          </p:cNvSpPr>
          <p:nvPr>
            <p:ph type="body" idx="1"/>
          </p:nvPr>
        </p:nvSpPr>
        <p:spPr>
          <a:xfrm>
            <a:off x="1367000" y="1259400"/>
            <a:ext cx="7062000" cy="3346800"/>
          </a:xfrm>
          <a:prstGeom prst="rect">
            <a:avLst/>
          </a:prstGeom>
        </p:spPr>
        <p:txBody>
          <a:bodyPr spcFirstLastPara="1" wrap="square" lIns="91425" tIns="91425" rIns="91425" bIns="91425" anchor="t" anchorCtr="0">
            <a:noAutofit/>
          </a:bodyPr>
          <a:lstStyle/>
          <a:p>
            <a:pPr marL="0" indent="0">
              <a:buNone/>
            </a:pPr>
            <a:r>
              <a:rPr lang="en-US" sz="1600" dirty="0">
                <a:solidFill>
                  <a:schemeClr val="lt1"/>
                </a:solidFill>
              </a:rPr>
              <a:t>Implemented a custom-made sprint bar UI asset that drains as you hold shift to sprint and utilizes a gradient to slowly shift from blue to yellow to red as it runs out.</a:t>
            </a:r>
          </a:p>
          <a:p>
            <a:pPr marL="0" lvl="0" indent="0" algn="l" rtl="0">
              <a:spcBef>
                <a:spcPts val="0"/>
              </a:spcBef>
              <a:spcAft>
                <a:spcPts val="0"/>
              </a:spcAft>
              <a:buNone/>
            </a:pPr>
            <a:endParaRPr sz="1600"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4" name="Picture 3">
            <a:extLst>
              <a:ext uri="{FF2B5EF4-FFF2-40B4-BE49-F238E27FC236}">
                <a16:creationId xmlns:a16="http://schemas.microsoft.com/office/drawing/2014/main" id="{955383B5-10B9-58A5-957F-9BB38EB37D0A}"/>
              </a:ext>
            </a:extLst>
          </p:cNvPr>
          <p:cNvPicPr>
            <a:picLocks noChangeAspect="1"/>
          </p:cNvPicPr>
          <p:nvPr/>
        </p:nvPicPr>
        <p:blipFill>
          <a:blip r:embed="rId3"/>
          <a:stretch>
            <a:fillRect/>
          </a:stretch>
        </p:blipFill>
        <p:spPr>
          <a:xfrm>
            <a:off x="3631049" y="3027267"/>
            <a:ext cx="3252895" cy="837189"/>
          </a:xfrm>
          <a:prstGeom prst="rect">
            <a:avLst/>
          </a:prstGeom>
        </p:spPr>
      </p:pic>
      <p:pic>
        <p:nvPicPr>
          <p:cNvPr id="7" name="Picture 6">
            <a:extLst>
              <a:ext uri="{FF2B5EF4-FFF2-40B4-BE49-F238E27FC236}">
                <a16:creationId xmlns:a16="http://schemas.microsoft.com/office/drawing/2014/main" id="{40B3C46C-17EE-5EF9-633B-7A8A1F406B56}"/>
              </a:ext>
            </a:extLst>
          </p:cNvPr>
          <p:cNvPicPr>
            <a:picLocks noChangeAspect="1"/>
          </p:cNvPicPr>
          <p:nvPr/>
        </p:nvPicPr>
        <p:blipFill>
          <a:blip r:embed="rId4"/>
          <a:stretch>
            <a:fillRect/>
          </a:stretch>
        </p:blipFill>
        <p:spPr>
          <a:xfrm>
            <a:off x="3631049" y="2051638"/>
            <a:ext cx="3252895" cy="810155"/>
          </a:xfrm>
          <a:prstGeom prst="rect">
            <a:avLst/>
          </a:prstGeom>
        </p:spPr>
      </p:pic>
      <p:pic>
        <p:nvPicPr>
          <p:cNvPr id="9" name="Picture 8">
            <a:extLst>
              <a:ext uri="{FF2B5EF4-FFF2-40B4-BE49-F238E27FC236}">
                <a16:creationId xmlns:a16="http://schemas.microsoft.com/office/drawing/2014/main" id="{405A9C2E-2F9E-2DD4-8A4A-A2CAA15A9144}"/>
              </a:ext>
            </a:extLst>
          </p:cNvPr>
          <p:cNvPicPr>
            <a:picLocks noChangeAspect="1"/>
          </p:cNvPicPr>
          <p:nvPr/>
        </p:nvPicPr>
        <p:blipFill>
          <a:blip r:embed="rId5"/>
          <a:stretch>
            <a:fillRect/>
          </a:stretch>
        </p:blipFill>
        <p:spPr>
          <a:xfrm>
            <a:off x="3631049" y="4084167"/>
            <a:ext cx="3252895" cy="810084"/>
          </a:xfrm>
          <a:prstGeom prst="rect">
            <a:avLst/>
          </a:prstGeom>
        </p:spPr>
      </p:pic>
    </p:spTree>
    <p:extLst>
      <p:ext uri="{BB962C8B-B14F-4D97-AF65-F5344CB8AC3E}">
        <p14:creationId xmlns:p14="http://schemas.microsoft.com/office/powerpoint/2010/main" val="243003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Player Movement</a:t>
            </a:r>
            <a:endParaRPr dirty="0"/>
          </a:p>
        </p:txBody>
      </p:sp>
      <p:sp>
        <p:nvSpPr>
          <p:cNvPr id="156" name="Google Shape;156;p30"/>
          <p:cNvSpPr txBox="1">
            <a:spLocks noGrp="1"/>
          </p:cNvSpPr>
          <p:nvPr>
            <p:ph type="body" idx="1"/>
          </p:nvPr>
        </p:nvSpPr>
        <p:spPr>
          <a:xfrm>
            <a:off x="858490" y="1259400"/>
            <a:ext cx="3242294"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Update function of player movement checks if the players is touching the ground with the ground check object</a:t>
            </a:r>
          </a:p>
          <a:p>
            <a:pPr marL="285750" lvl="0" indent="-285750" algn="l" rtl="0">
              <a:spcBef>
                <a:spcPts val="0"/>
              </a:spcBef>
              <a:spcAft>
                <a:spcPts val="0"/>
              </a:spcAft>
              <a:buFont typeface="Arial" panose="020B0604020202020204" pitchFamily="34" charset="0"/>
              <a:buChar char="•"/>
            </a:pPr>
            <a:endParaRPr lang="en-US" sz="16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600" dirty="0">
                <a:solidFill>
                  <a:schemeClr val="lt1"/>
                </a:solidFill>
              </a:rPr>
              <a:t>Utilizes a coroutine in order to time out how long it takes to regen the stamina for sprinting and to reset that recharge time if you try to use it before it gets a chance to recharge</a:t>
            </a:r>
            <a:endParaRPr sz="1600"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7" name="Picture 6">
            <a:extLst>
              <a:ext uri="{FF2B5EF4-FFF2-40B4-BE49-F238E27FC236}">
                <a16:creationId xmlns:a16="http://schemas.microsoft.com/office/drawing/2014/main" id="{F7DBC574-440F-8440-CE44-48EC65A3E5F6}"/>
              </a:ext>
            </a:extLst>
          </p:cNvPr>
          <p:cNvPicPr>
            <a:picLocks noChangeAspect="1"/>
          </p:cNvPicPr>
          <p:nvPr/>
        </p:nvPicPr>
        <p:blipFill>
          <a:blip r:embed="rId3"/>
          <a:stretch>
            <a:fillRect/>
          </a:stretch>
        </p:blipFill>
        <p:spPr>
          <a:xfrm>
            <a:off x="4256465" y="1153600"/>
            <a:ext cx="4580177" cy="3922450"/>
          </a:xfrm>
          <a:prstGeom prst="rect">
            <a:avLst/>
          </a:prstGeom>
        </p:spPr>
      </p:pic>
    </p:spTree>
    <p:extLst>
      <p:ext uri="{BB962C8B-B14F-4D97-AF65-F5344CB8AC3E}">
        <p14:creationId xmlns:p14="http://schemas.microsoft.com/office/powerpoint/2010/main" val="185899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144379"/>
            <a:ext cx="7070700" cy="9495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a:t>
            </a:r>
            <a:r>
              <a:rPr lang="en-US" dirty="0" err="1"/>
              <a:t>Raycasting</a:t>
            </a:r>
            <a:r>
              <a:rPr lang="en-US" dirty="0"/>
              <a:t> &amp; Meshes Oh My!</a:t>
            </a:r>
            <a:endParaRPr dirty="0"/>
          </a:p>
        </p:txBody>
      </p:sp>
      <p:sp>
        <p:nvSpPr>
          <p:cNvPr id="156" name="Google Shape;156;p30"/>
          <p:cNvSpPr txBox="1">
            <a:spLocks noGrp="1"/>
          </p:cNvSpPr>
          <p:nvPr>
            <p:ph type="body" idx="1"/>
          </p:nvPr>
        </p:nvSpPr>
        <p:spPr>
          <a:xfrm>
            <a:off x="858489" y="1093925"/>
            <a:ext cx="4256651" cy="351227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solidFill>
                  <a:schemeClr val="lt1"/>
                </a:solidFill>
              </a:rPr>
              <a:t>Utilizing the combination of </a:t>
            </a:r>
            <a:r>
              <a:rPr lang="en-US" sz="1600" dirty="0" err="1">
                <a:solidFill>
                  <a:schemeClr val="lt1"/>
                </a:solidFill>
              </a:rPr>
              <a:t>Raycasting</a:t>
            </a:r>
            <a:r>
              <a:rPr lang="en-US" sz="1600" dirty="0">
                <a:solidFill>
                  <a:schemeClr val="lt1"/>
                </a:solidFill>
              </a:rPr>
              <a:t> and the creation of a fully adjustable mesh created with my scripts, I was able to properly </a:t>
            </a:r>
            <a:r>
              <a:rPr lang="en-US" sz="1600" dirty="0" err="1">
                <a:solidFill>
                  <a:schemeClr val="lt1"/>
                </a:solidFill>
              </a:rPr>
              <a:t>raycast</a:t>
            </a:r>
            <a:r>
              <a:rPr lang="en-US" sz="1600" dirty="0">
                <a:solidFill>
                  <a:schemeClr val="lt1"/>
                </a:solidFill>
              </a:rPr>
              <a:t> in a desired angle and range in front of my villain </a:t>
            </a:r>
            <a:r>
              <a:rPr lang="en-US" sz="1600" dirty="0" err="1">
                <a:solidFill>
                  <a:schemeClr val="lt1"/>
                </a:solidFill>
              </a:rPr>
              <a:t>Gnomer</a:t>
            </a:r>
            <a:endParaRPr lang="en-US" sz="1600" dirty="0">
              <a:solidFill>
                <a:schemeClr val="lt1"/>
              </a:solidFill>
            </a:endParaRPr>
          </a:p>
          <a:p>
            <a:pPr marL="742950" lvl="1" indent="-285750">
              <a:buFont typeface="Arial" panose="020B0604020202020204" pitchFamily="34" charset="0"/>
              <a:buChar char="•"/>
            </a:pPr>
            <a:endParaRPr lang="en-US" dirty="0">
              <a:solidFill>
                <a:schemeClr val="lt1"/>
              </a:solidFill>
            </a:endParaRPr>
          </a:p>
          <a:p>
            <a:pPr marL="742950" lvl="1" indent="-285750">
              <a:buFont typeface="Arial" panose="020B0604020202020204" pitchFamily="34" charset="0"/>
              <a:buChar char="•"/>
            </a:pPr>
            <a:r>
              <a:rPr lang="en-US" dirty="0">
                <a:solidFill>
                  <a:schemeClr val="lt1"/>
                </a:solidFill>
              </a:rPr>
              <a:t>By additionally introducing a layer mask array for which layers to occlude from the scan, I was also able to make it so that the detection didn’t go through objects on certain layers so </a:t>
            </a:r>
            <a:r>
              <a:rPr lang="en-US" dirty="0" err="1">
                <a:solidFill>
                  <a:schemeClr val="lt1"/>
                </a:solidFill>
              </a:rPr>
              <a:t>Gnomer</a:t>
            </a:r>
            <a:r>
              <a:rPr lang="en-US" dirty="0">
                <a:solidFill>
                  <a:schemeClr val="lt1"/>
                </a:solidFill>
              </a:rPr>
              <a:t> couldn’t sniff you out like a hound</a:t>
            </a:r>
            <a:endParaRPr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EBD5A4B1-92E6-4731-FC7E-ED81748E8B82}"/>
              </a:ext>
            </a:extLst>
          </p:cNvPr>
          <p:cNvPicPr>
            <a:picLocks noChangeAspect="1"/>
          </p:cNvPicPr>
          <p:nvPr/>
        </p:nvPicPr>
        <p:blipFill>
          <a:blip r:embed="rId3"/>
          <a:stretch>
            <a:fillRect/>
          </a:stretch>
        </p:blipFill>
        <p:spPr>
          <a:xfrm>
            <a:off x="5462692" y="679738"/>
            <a:ext cx="2961308" cy="2001585"/>
          </a:xfrm>
          <a:prstGeom prst="rect">
            <a:avLst/>
          </a:prstGeom>
        </p:spPr>
      </p:pic>
      <p:pic>
        <p:nvPicPr>
          <p:cNvPr id="5" name="Picture 4">
            <a:extLst>
              <a:ext uri="{FF2B5EF4-FFF2-40B4-BE49-F238E27FC236}">
                <a16:creationId xmlns:a16="http://schemas.microsoft.com/office/drawing/2014/main" id="{EC15F87D-ED27-9E13-3E15-B9220F5874FD}"/>
              </a:ext>
            </a:extLst>
          </p:cNvPr>
          <p:cNvPicPr>
            <a:picLocks noChangeAspect="1"/>
          </p:cNvPicPr>
          <p:nvPr/>
        </p:nvPicPr>
        <p:blipFill>
          <a:blip r:embed="rId4"/>
          <a:stretch>
            <a:fillRect/>
          </a:stretch>
        </p:blipFill>
        <p:spPr>
          <a:xfrm>
            <a:off x="5462691" y="2762888"/>
            <a:ext cx="2961307" cy="2138994"/>
          </a:xfrm>
          <a:prstGeom prst="rect">
            <a:avLst/>
          </a:prstGeom>
        </p:spPr>
      </p:pic>
    </p:spTree>
    <p:extLst>
      <p:ext uri="{BB962C8B-B14F-4D97-AF65-F5344CB8AC3E}">
        <p14:creationId xmlns:p14="http://schemas.microsoft.com/office/powerpoint/2010/main" val="163782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Analysis: </a:t>
            </a:r>
            <a:r>
              <a:rPr lang="en-US" dirty="0" err="1"/>
              <a:t>Gnomer</a:t>
            </a:r>
            <a:endParaRPr dirty="0"/>
          </a:p>
        </p:txBody>
      </p:sp>
      <p:sp>
        <p:nvSpPr>
          <p:cNvPr id="156" name="Google Shape;156;p30"/>
          <p:cNvSpPr txBox="1">
            <a:spLocks noGrp="1"/>
          </p:cNvSpPr>
          <p:nvPr>
            <p:ph type="body" idx="1"/>
          </p:nvPr>
        </p:nvSpPr>
        <p:spPr>
          <a:xfrm>
            <a:off x="1367000" y="1259400"/>
            <a:ext cx="3816744" cy="3346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a:solidFill>
                  <a:schemeClr val="lt1"/>
                </a:solidFill>
              </a:rPr>
              <a:t>Gnomer</a:t>
            </a:r>
            <a:r>
              <a:rPr lang="en-US" sz="1600" dirty="0">
                <a:solidFill>
                  <a:schemeClr val="lt1"/>
                </a:solidFill>
              </a:rPr>
              <a:t> was by far the most difficult of the coding to accomplish as he has sound, animation, </a:t>
            </a:r>
            <a:r>
              <a:rPr lang="en-US" sz="1600" dirty="0" err="1">
                <a:solidFill>
                  <a:schemeClr val="lt1"/>
                </a:solidFill>
              </a:rPr>
              <a:t>navmesh</a:t>
            </a:r>
            <a:r>
              <a:rPr lang="en-US" sz="1600" dirty="0">
                <a:solidFill>
                  <a:schemeClr val="lt1"/>
                </a:solidFill>
              </a:rPr>
              <a:t>, and a finite state machine all as parts of his scripts</a:t>
            </a:r>
          </a:p>
          <a:p>
            <a:pPr marL="742950" lvl="1" indent="-285750">
              <a:buFont typeface="Arial" panose="020B0604020202020204" pitchFamily="34" charset="0"/>
              <a:buChar char="•"/>
            </a:pPr>
            <a:endParaRPr lang="en-US" sz="1800" dirty="0">
              <a:solidFill>
                <a:schemeClr val="lt1"/>
              </a:solidFill>
            </a:endParaRPr>
          </a:p>
          <a:p>
            <a:pPr marL="742950" lvl="1" indent="-285750">
              <a:buFont typeface="Arial" panose="020B0604020202020204" pitchFamily="34" charset="0"/>
              <a:buChar char="•"/>
            </a:pPr>
            <a:r>
              <a:rPr lang="en-US" dirty="0">
                <a:solidFill>
                  <a:schemeClr val="lt1"/>
                </a:solidFill>
              </a:rPr>
              <a:t>For his wander state which is the initial state he spawns in, he walks randomly between 18 different random way points on the map so that he has maximum unpredictability</a:t>
            </a:r>
            <a:endParaRPr dirty="0">
              <a:solidFill>
                <a:schemeClr val="lt1"/>
              </a:solidFill>
            </a:endParaRPr>
          </a:p>
        </p:txBody>
      </p:sp>
      <p:sp>
        <p:nvSpPr>
          <p:cNvPr id="157" name="Google Shape;157;p3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0" name="Google Shape;160;p30">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5" name="Google Shape;165;p30">
            <a:hlinkClick r:id="" action="ppaction://noaction"/>
          </p:cNvPr>
          <p:cNvSpPr txBox="1">
            <a:spLocks noGrp="1"/>
          </p:cNvSpPr>
          <p:nvPr>
            <p:ph type="ctrTitle" idx="4294967295"/>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5/4/2022</a:t>
            </a:r>
            <a:endParaRPr sz="1200" b="1" dirty="0">
              <a:solidFill>
                <a:schemeClr val="lt1"/>
              </a:solidFill>
            </a:endParaRPr>
          </a:p>
        </p:txBody>
      </p:sp>
      <p:sp>
        <p:nvSpPr>
          <p:cNvPr id="166" name="Google Shape;166;p30"/>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Condensed"/>
                <a:ea typeface="Roboto Condensed"/>
                <a:cs typeface="Roboto Condensed"/>
                <a:sym typeface="Roboto Condensed"/>
              </a:rPr>
              <a:t>CSCI 4890: Computer Projects</a:t>
            </a:r>
          </a:p>
        </p:txBody>
      </p:sp>
      <p:pic>
        <p:nvPicPr>
          <p:cNvPr id="3" name="Picture 2">
            <a:extLst>
              <a:ext uri="{FF2B5EF4-FFF2-40B4-BE49-F238E27FC236}">
                <a16:creationId xmlns:a16="http://schemas.microsoft.com/office/drawing/2014/main" id="{F809891B-AD1D-5B8C-C527-2C6D55861481}"/>
              </a:ext>
            </a:extLst>
          </p:cNvPr>
          <p:cNvPicPr>
            <a:picLocks noChangeAspect="1"/>
          </p:cNvPicPr>
          <p:nvPr/>
        </p:nvPicPr>
        <p:blipFill>
          <a:blip r:embed="rId3"/>
          <a:stretch>
            <a:fillRect/>
          </a:stretch>
        </p:blipFill>
        <p:spPr>
          <a:xfrm>
            <a:off x="5526963" y="1091547"/>
            <a:ext cx="3410448" cy="3855000"/>
          </a:xfrm>
          <a:prstGeom prst="rect">
            <a:avLst/>
          </a:prstGeom>
        </p:spPr>
      </p:pic>
    </p:spTree>
    <p:extLst>
      <p:ext uri="{BB962C8B-B14F-4D97-AF65-F5344CB8AC3E}">
        <p14:creationId xmlns:p14="http://schemas.microsoft.com/office/powerpoint/2010/main" val="1092296826"/>
      </p:ext>
    </p:extLst>
  </p:cSld>
  <p:clrMapOvr>
    <a:masterClrMapping/>
  </p:clrMapOvr>
</p:sld>
</file>

<file path=ppt/theme/theme1.xml><?xml version="1.0" encoding="utf-8"?>
<a:theme xmlns:a="http://schemas.openxmlformats.org/drawingml/2006/main" name="Video Games Designer &amp; Developer CV by Slidesgo">
  <a:themeElements>
    <a:clrScheme name="Simple Light">
      <a:dk1>
        <a:srgbClr val="10162F"/>
      </a:dk1>
      <a:lt1>
        <a:srgbClr val="FFFFFF"/>
      </a:lt1>
      <a:dk2>
        <a:srgbClr val="262444"/>
      </a:dk2>
      <a:lt2>
        <a:srgbClr val="931E9B"/>
      </a:lt2>
      <a:accent1>
        <a:srgbClr val="070BB3"/>
      </a:accent1>
      <a:accent2>
        <a:srgbClr val="EE3FA2"/>
      </a:accent2>
      <a:accent3>
        <a:srgbClr val="38087C"/>
      </a:accent3>
      <a:accent4>
        <a:srgbClr val="8F91E2"/>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1001</Words>
  <Application>Microsoft Office PowerPoint</Application>
  <PresentationFormat>On-screen Show (16:9)</PresentationFormat>
  <Paragraphs>106</Paragraphs>
  <Slides>16</Slides>
  <Notes>16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Fira Sans Extra Condensed</vt:lpstr>
      <vt:lpstr>Roboto Condensed Light</vt:lpstr>
      <vt:lpstr>Roboto Condensed</vt:lpstr>
      <vt:lpstr>Mulish</vt:lpstr>
      <vt:lpstr>Video Games Designer &amp; Developer CV by Slidesgo</vt:lpstr>
      <vt:lpstr>Escape From The Gnome Depot: A Unity Game Engine Horror Experience</vt:lpstr>
      <vt:lpstr>The Problem</vt:lpstr>
      <vt:lpstr>Software Utilized</vt:lpstr>
      <vt:lpstr>Software Utilized</vt:lpstr>
      <vt:lpstr>Code Analysis: Player Movement</vt:lpstr>
      <vt:lpstr>Code Analysis: UI</vt:lpstr>
      <vt:lpstr>Code Analysis: Player Movement</vt:lpstr>
      <vt:lpstr>Code Analysis: Raycasting &amp; Meshes Oh My!</vt:lpstr>
      <vt:lpstr>Code Analysis: Gnomer</vt:lpstr>
      <vt:lpstr>Code Analysis: Gnomer</vt:lpstr>
      <vt:lpstr>Audio Clip Examples</vt:lpstr>
      <vt:lpstr>Challenges</vt:lpstr>
      <vt:lpstr>Challenges</vt:lpstr>
      <vt:lpstr>Into The Future</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From The Gnome Depot: A Unity Game Engine Horror Experience</dc:title>
  <cp:lastModifiedBy>Sam Bartrug</cp:lastModifiedBy>
  <cp:revision>52</cp:revision>
  <dcterms:modified xsi:type="dcterms:W3CDTF">2022-05-04T17:34:36Z</dcterms:modified>
</cp:coreProperties>
</file>